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9" r:id="rId3"/>
    <p:sldId id="257" r:id="rId4"/>
    <p:sldId id="258" r:id="rId5"/>
    <p:sldId id="260" r:id="rId6"/>
    <p:sldId id="261" r:id="rId7"/>
    <p:sldId id="262" r:id="rId8"/>
    <p:sldId id="263" r:id="rId9"/>
    <p:sldId id="264" r:id="rId10"/>
    <p:sldId id="265" r:id="rId11"/>
    <p:sldId id="266"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24" autoAdjust="0"/>
  </p:normalViewPr>
  <p:slideViewPr>
    <p:cSldViewPr>
      <p:cViewPr varScale="1">
        <p:scale>
          <a:sx n="69" d="100"/>
          <a:sy n="69" d="100"/>
        </p:scale>
        <p:origin x="-141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jpeg>
</file>

<file path=ppt/media/image13.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742777A-6541-4C8B-9ABF-FCE9EF75A912}" type="datetimeFigureOut">
              <a:rPr lang="en-US" smtClean="0"/>
              <a:pPr/>
              <a:t>3/23/2023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16F38DA-3AC3-46CD-9B6E-2D831DCD34F3}"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16F38DA-3AC3-46CD-9B6E-2D831DCD34F3}"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3/23/2023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3/23/2023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3/23/2023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8153400" cy="2667000"/>
          </a:xfrm>
          <a:solidFill>
            <a:schemeClr val="accent3"/>
          </a:solidFill>
          <a:ln>
            <a:solidFill>
              <a:srgbClr val="7030A0"/>
            </a:solidFill>
          </a:ln>
        </p:spPr>
        <p:txBody>
          <a:bodyPr>
            <a:noAutofit/>
          </a:bodyPr>
          <a:lstStyle/>
          <a:p>
            <a:r>
              <a:rPr lang="en-US" sz="9600" dirty="0" smtClean="0"/>
              <a:t>*{</a:t>
            </a:r>
            <a:r>
              <a:rPr lang="en-US" sz="8000" dirty="0" smtClean="0"/>
              <a:t>OPENING A       RESTAURANT</a:t>
            </a:r>
            <a:r>
              <a:rPr lang="en-US" sz="9600" dirty="0" smtClean="0"/>
              <a:t>}*</a:t>
            </a:r>
            <a:endParaRPr lang="en-US" sz="9600" dirty="0"/>
          </a:p>
        </p:txBody>
      </p:sp>
      <p:sp>
        <p:nvSpPr>
          <p:cNvPr id="3" name="Subtitle 2"/>
          <p:cNvSpPr>
            <a:spLocks noGrp="1"/>
          </p:cNvSpPr>
          <p:nvPr>
            <p:ph type="subTitle" idx="1"/>
          </p:nvPr>
        </p:nvSpPr>
        <p:spPr>
          <a:xfrm>
            <a:off x="685800" y="3048000"/>
            <a:ext cx="7467600" cy="2895600"/>
          </a:xfrm>
          <a:solidFill>
            <a:schemeClr val="accent4">
              <a:lumMod val="40000"/>
              <a:lumOff val="60000"/>
            </a:schemeClr>
          </a:solidFill>
          <a:ln>
            <a:solidFill>
              <a:schemeClr val="tx1"/>
            </a:solidFill>
          </a:ln>
        </p:spPr>
        <p:txBody>
          <a:bodyPr>
            <a:normAutofit/>
          </a:bodyPr>
          <a:lstStyle/>
          <a:p>
            <a:endParaRPr lang="en-US" sz="4000" b="1" dirty="0" smtClean="0">
              <a:solidFill>
                <a:srgbClr val="FF0000"/>
              </a:solidFill>
            </a:endParaRPr>
          </a:p>
          <a:p>
            <a:r>
              <a:rPr lang="en-US" sz="5400" b="1" dirty="0" smtClean="0">
                <a:solidFill>
                  <a:schemeClr val="tx1"/>
                </a:solidFill>
              </a:rPr>
              <a:t>PITCH BY</a:t>
            </a:r>
            <a:r>
              <a:rPr lang="en-US" sz="5400" b="1" dirty="0" smtClean="0">
                <a:solidFill>
                  <a:srgbClr val="FF0000"/>
                </a:solidFill>
              </a:rPr>
              <a:t>-</a:t>
            </a:r>
            <a:r>
              <a:rPr lang="en-US" sz="5400" b="1" dirty="0" smtClean="0">
                <a:solidFill>
                  <a:schemeClr val="tx2"/>
                </a:solidFill>
              </a:rPr>
              <a:t>TANUJ KUMAR</a:t>
            </a:r>
          </a:p>
          <a:p>
            <a:endParaRPr lang="en-US" dirty="0" smtClean="0"/>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990600"/>
          </a:xfrm>
          <a:solidFill>
            <a:schemeClr val="accent3"/>
          </a:solidFill>
          <a:ln>
            <a:solidFill>
              <a:schemeClr val="tx1"/>
            </a:solidFill>
          </a:ln>
        </p:spPr>
        <p:txBody>
          <a:bodyPr>
            <a:normAutofit/>
          </a:bodyPr>
          <a:lstStyle/>
          <a:p>
            <a:r>
              <a:rPr lang="en-US" dirty="0" smtClean="0"/>
              <a:t>* CONCLUSION *</a:t>
            </a:r>
            <a:endParaRPr lang="en-US" dirty="0"/>
          </a:p>
        </p:txBody>
      </p:sp>
      <p:sp>
        <p:nvSpPr>
          <p:cNvPr id="3" name="Content Placeholder 2"/>
          <p:cNvSpPr>
            <a:spLocks noGrp="1"/>
          </p:cNvSpPr>
          <p:nvPr>
            <p:ph idx="1"/>
          </p:nvPr>
        </p:nvSpPr>
        <p:spPr>
          <a:xfrm>
            <a:off x="457200" y="3657600"/>
            <a:ext cx="8382000" cy="2849563"/>
          </a:xfrm>
          <a:solidFill>
            <a:schemeClr val="accent4">
              <a:lumMod val="40000"/>
              <a:lumOff val="60000"/>
            </a:schemeClr>
          </a:solidFill>
          <a:ln>
            <a:solidFill>
              <a:schemeClr val="tx1"/>
            </a:solidFill>
          </a:ln>
        </p:spPr>
        <p:txBody>
          <a:bodyPr>
            <a:normAutofit fontScale="92500"/>
          </a:bodyPr>
          <a:lstStyle/>
          <a:p>
            <a:r>
              <a:rPr lang="en-US" dirty="0" smtClean="0"/>
              <a:t>In order to obtain the data questionnaire designed is also included. The analysis of data is also being made using charts and graphs. It can be concluded that the investment in restaurant will be profitable business. It’s a good opportunity to earn huge profits in this business.</a:t>
            </a:r>
            <a:endParaRPr lang="en-US" dirty="0"/>
          </a:p>
        </p:txBody>
      </p:sp>
      <p:pic>
        <p:nvPicPr>
          <p:cNvPr id="24578" name="Picture 2"/>
          <p:cNvPicPr>
            <a:picLocks noChangeAspect="1" noChangeArrowheads="1"/>
          </p:cNvPicPr>
          <p:nvPr/>
        </p:nvPicPr>
        <p:blipFill>
          <a:blip r:embed="rId2" cstate="print"/>
          <a:srcRect/>
          <a:stretch>
            <a:fillRect/>
          </a:stretch>
        </p:blipFill>
        <p:spPr bwMode="auto">
          <a:xfrm>
            <a:off x="1676400" y="1143000"/>
            <a:ext cx="6172200" cy="2438400"/>
          </a:xfrm>
          <a:prstGeom prst="rect">
            <a:avLst/>
          </a:prstGeom>
          <a:noFill/>
          <a:ln w="9525">
            <a:solidFill>
              <a:srgbClr val="FFFF00"/>
            </a:solid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Call It Done: Ending The Never Ending Project – Time Management Ninja"/>
          <p:cNvPicPr>
            <a:picLocks noChangeAspect="1" noChangeArrowheads="1"/>
          </p:cNvPicPr>
          <p:nvPr/>
        </p:nvPicPr>
        <p:blipFill>
          <a:blip r:embed="rId2" cstate="print"/>
          <a:srcRect/>
          <a:stretch>
            <a:fillRect/>
          </a:stretch>
        </p:blipFill>
        <p:spPr bwMode="auto">
          <a:xfrm>
            <a:off x="762000" y="0"/>
            <a:ext cx="7696200" cy="2971800"/>
          </a:xfrm>
          <a:prstGeom prst="rect">
            <a:avLst/>
          </a:prstGeom>
          <a:noFill/>
          <a:ln>
            <a:solidFill>
              <a:schemeClr val="tx1"/>
            </a:solidFill>
          </a:ln>
        </p:spPr>
      </p:pic>
      <p:pic>
        <p:nvPicPr>
          <p:cNvPr id="25604" name="Picture 4" descr="11 Unique Ways to Say 'Thank You' in an Email | Grammarly"/>
          <p:cNvPicPr>
            <a:picLocks noChangeAspect="1" noChangeArrowheads="1"/>
          </p:cNvPicPr>
          <p:nvPr/>
        </p:nvPicPr>
        <p:blipFill>
          <a:blip r:embed="rId3" cstate="print"/>
          <a:srcRect/>
          <a:stretch>
            <a:fillRect/>
          </a:stretch>
        </p:blipFill>
        <p:spPr bwMode="auto">
          <a:xfrm>
            <a:off x="381000" y="3200400"/>
            <a:ext cx="8305800" cy="3352800"/>
          </a:xfrm>
          <a:prstGeom prst="rect">
            <a:avLst/>
          </a:prstGeom>
          <a:noFill/>
          <a:ln>
            <a:solidFill>
              <a:schemeClr val="tx1"/>
            </a:solid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solidFill>
            <a:schemeClr val="accent3"/>
          </a:solidFill>
          <a:ln>
            <a:solidFill>
              <a:schemeClr val="tx1"/>
            </a:solidFill>
          </a:ln>
        </p:spPr>
        <p:txBody>
          <a:bodyPr>
            <a:normAutofit/>
          </a:bodyPr>
          <a:lstStyle/>
          <a:p>
            <a:r>
              <a:rPr lang="en-US" sz="6600" dirty="0" smtClean="0"/>
              <a:t>* AGENDA *</a:t>
            </a:r>
            <a:endParaRPr lang="en-US" sz="6600" dirty="0"/>
          </a:p>
        </p:txBody>
      </p:sp>
      <p:sp>
        <p:nvSpPr>
          <p:cNvPr id="5" name="Content Placeholder 4"/>
          <p:cNvSpPr>
            <a:spLocks noGrp="1"/>
          </p:cNvSpPr>
          <p:nvPr>
            <p:ph idx="1"/>
          </p:nvPr>
        </p:nvSpPr>
        <p:spPr>
          <a:solidFill>
            <a:schemeClr val="accent4">
              <a:lumMod val="40000"/>
              <a:lumOff val="60000"/>
            </a:schemeClr>
          </a:solidFill>
        </p:spPr>
        <p:txBody>
          <a:bodyPr>
            <a:normAutofit lnSpcReduction="10000"/>
          </a:bodyPr>
          <a:lstStyle/>
          <a:p>
            <a:r>
              <a:rPr lang="en-US" dirty="0" smtClean="0"/>
              <a:t>Finalize a concept</a:t>
            </a:r>
          </a:p>
          <a:p>
            <a:r>
              <a:rPr lang="en-US" dirty="0" smtClean="0"/>
              <a:t>Write a business plan</a:t>
            </a:r>
          </a:p>
          <a:p>
            <a:r>
              <a:rPr lang="en-US" dirty="0" smtClean="0"/>
              <a:t>Select location</a:t>
            </a:r>
          </a:p>
          <a:p>
            <a:r>
              <a:rPr lang="en-US" dirty="0" smtClean="0"/>
              <a:t>Get Overview of the markets</a:t>
            </a:r>
          </a:p>
          <a:p>
            <a:r>
              <a:rPr lang="en-US" dirty="0" smtClean="0"/>
              <a:t>Research and analyze this business</a:t>
            </a:r>
          </a:p>
          <a:p>
            <a:r>
              <a:rPr lang="en-US" dirty="0" smtClean="0"/>
              <a:t>Choose a name</a:t>
            </a:r>
          </a:p>
          <a:p>
            <a:r>
              <a:rPr lang="en-US" dirty="0" smtClean="0"/>
              <a:t>Get through of the other restaurant</a:t>
            </a:r>
          </a:p>
          <a:p>
            <a:r>
              <a:rPr lang="en-US" dirty="0" smtClean="0"/>
              <a:t>Judgment</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ChangeArrowheads="1"/>
          </p:cNvSpPr>
          <p:nvPr/>
        </p:nvSpPr>
        <p:spPr bwMode="auto">
          <a:xfrm>
            <a:off x="0" y="-66763"/>
            <a:ext cx="9144000" cy="1200329"/>
          </a:xfrm>
          <a:prstGeom prst="rect">
            <a:avLst/>
          </a:prstGeom>
          <a:solidFill>
            <a:schemeClr val="accent3"/>
          </a:solidFill>
          <a:ln w="9525">
            <a:noFill/>
            <a:miter lim="800000"/>
            <a:headEnd/>
            <a:tailEnd/>
          </a:ln>
          <a:effectLst/>
        </p:spPr>
        <p:txBody>
          <a:bodyPr vert="horz" wrap="square" lIns="228528" tIns="45720" rIns="91440" bIns="45720" numCol="1" anchor="ctr" anchorCtr="0" compatLnSpc="1">
            <a:prstTxWarp prst="textNoShape">
              <a:avLst/>
            </a:prstTxWarp>
            <a:spAutoFit/>
          </a:bodyPr>
          <a:lstStyle/>
          <a:p>
            <a:pPr lvl="4" fontAlgn="base">
              <a:spcBef>
                <a:spcPct val="0"/>
              </a:spcBef>
              <a:spcAft>
                <a:spcPct val="0"/>
              </a:spcAft>
              <a:buFontTx/>
              <a:buChar char="•"/>
            </a:pPr>
            <a:r>
              <a:rPr kumimoji="0" lang="en-US" sz="5400" b="0" i="0" u="none" strike="noStrike" cap="none" normalizeH="0" baseline="0" dirty="0" smtClean="0">
                <a:ln>
                  <a:noFill/>
                </a:ln>
                <a:solidFill>
                  <a:schemeClr val="tx2"/>
                </a:solidFill>
                <a:effectLst/>
                <a:latin typeface="Cambria" pitchFamily="18" charset="0"/>
                <a:ea typeface="Times New Roman" pitchFamily="18" charset="0"/>
                <a:cs typeface="Mangal"/>
              </a:rPr>
              <a:t>APPROACH:-</a:t>
            </a:r>
            <a:endParaRPr kumimoji="0" lang="en-US" sz="5400" b="0" i="0" u="none" strike="noStrike" cap="none" normalizeH="0" baseline="0" dirty="0" smtClean="0">
              <a:ln>
                <a:noFill/>
              </a:ln>
              <a:solidFill>
                <a:schemeClr val="tx2"/>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18433" name="Picture 1" descr="How to Open a Restaurant: 11 Steps to Success"/>
          <p:cNvPicPr>
            <a:picLocks noChangeAspect="1" noChangeArrowheads="1"/>
          </p:cNvPicPr>
          <p:nvPr/>
        </p:nvPicPr>
        <p:blipFill>
          <a:blip r:embed="rId2" cstate="print"/>
          <a:srcRect/>
          <a:stretch>
            <a:fillRect/>
          </a:stretch>
        </p:blipFill>
        <p:spPr bwMode="auto">
          <a:xfrm>
            <a:off x="1066800" y="1143000"/>
            <a:ext cx="6172200" cy="2438400"/>
          </a:xfrm>
          <a:prstGeom prst="rect">
            <a:avLst/>
          </a:prstGeom>
          <a:solidFill>
            <a:schemeClr val="bg2"/>
          </a:solidFill>
          <a:ln>
            <a:solidFill>
              <a:srgbClr val="C00000"/>
            </a:solidFill>
          </a:ln>
        </p:spPr>
      </p:pic>
      <p:sp>
        <p:nvSpPr>
          <p:cNvPr id="18435" name="Rectangle 3"/>
          <p:cNvSpPr>
            <a:spLocks noChangeArrowheads="1"/>
          </p:cNvSpPr>
          <p:nvPr/>
        </p:nvSpPr>
        <p:spPr bwMode="auto">
          <a:xfrm>
            <a:off x="0" y="3581400"/>
            <a:ext cx="9144000" cy="3416320"/>
          </a:xfrm>
          <a:prstGeom prst="rect">
            <a:avLst/>
          </a:prstGeom>
          <a:solidFill>
            <a:schemeClr val="accent4">
              <a:lumMod val="40000"/>
              <a:lumOff val="60000"/>
            </a:schemeClr>
          </a:solidFill>
          <a:ln w="9525">
            <a:solidFill>
              <a:schemeClr val="tx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Char char="•"/>
              <a:tabLst/>
            </a:pPr>
            <a:r>
              <a:rPr kumimoji="0" lang="en-US" b="1" i="0" u="none" strike="noStrike" cap="none" normalizeH="0" baseline="0" dirty="0" smtClean="0">
                <a:ln>
                  <a:noFill/>
                </a:ln>
                <a:solidFill>
                  <a:schemeClr val="tx1"/>
                </a:solidFill>
                <a:effectLst/>
                <a:latin typeface="Calibri" pitchFamily="34" charset="0"/>
                <a:ea typeface="Calibri" pitchFamily="34" charset="0"/>
                <a:cs typeface="Mangal"/>
              </a:rPr>
              <a:t>Decide the  concept of the restaurant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b="1" i="0" u="none" strike="noStrike" cap="none" normalizeH="0" baseline="0" dirty="0" smtClean="0">
                <a:ln>
                  <a:noFill/>
                </a:ln>
                <a:solidFill>
                  <a:schemeClr val="tx1"/>
                </a:solidFill>
                <a:effectLst/>
                <a:latin typeface="Calibri" pitchFamily="34" charset="0"/>
                <a:ea typeface="Calibri" pitchFamily="34" charset="0"/>
                <a:cs typeface="Mangal"/>
              </a:rPr>
              <a:t>Investment plan for opening a restaurant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b="1" dirty="0" smtClean="0">
                <a:latin typeface="Calibri" pitchFamily="34" charset="0"/>
                <a:cs typeface="Arial" pitchFamily="34" charset="0"/>
              </a:rPr>
              <a:t>Survey of the people</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b="1" i="0" u="none" strike="noStrike" cap="none" normalizeH="0" baseline="0" dirty="0" smtClean="0">
                <a:ln>
                  <a:noFill/>
                </a:ln>
                <a:solidFill>
                  <a:schemeClr val="tx1"/>
                </a:solidFill>
                <a:effectLst/>
                <a:latin typeface="Calibri" pitchFamily="34" charset="0"/>
                <a:ea typeface="Calibri" pitchFamily="34" charset="0"/>
                <a:cs typeface="Mangal"/>
              </a:rPr>
              <a:t>Decided the perfect location for the restaurant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b="1" dirty="0" smtClean="0">
                <a:latin typeface="Calibri" pitchFamily="34" charset="0"/>
                <a:ea typeface="Calibri" pitchFamily="34" charset="0"/>
                <a:cs typeface="Mangal"/>
              </a:rPr>
              <a:t>R</a:t>
            </a:r>
            <a:r>
              <a:rPr kumimoji="0" lang="en-US" b="1" i="0" u="none" strike="noStrike" cap="none" normalizeH="0" baseline="0" dirty="0" smtClean="0">
                <a:ln>
                  <a:noFill/>
                </a:ln>
                <a:solidFill>
                  <a:schemeClr val="tx1"/>
                </a:solidFill>
                <a:effectLst/>
                <a:latin typeface="Calibri" pitchFamily="34" charset="0"/>
                <a:ea typeface="Calibri" pitchFamily="34" charset="0"/>
                <a:cs typeface="Mangal"/>
              </a:rPr>
              <a:t>equired data collection to start the restaurant business</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b="1" dirty="0" smtClean="0">
                <a:latin typeface="Calibri" pitchFamily="34" charset="0"/>
                <a:ea typeface="Calibri" pitchFamily="34" charset="0"/>
                <a:cs typeface="Mangal"/>
              </a:rPr>
              <a:t>Processing the data</a:t>
            </a:r>
            <a:r>
              <a:rPr kumimoji="0" lang="en-US" b="1" i="0" u="none" strike="noStrike" cap="none" normalizeH="0" baseline="0" dirty="0" smtClean="0">
                <a:ln>
                  <a:noFill/>
                </a:ln>
                <a:solidFill>
                  <a:schemeClr val="tx1"/>
                </a:solidFill>
                <a:effectLst/>
                <a:latin typeface="Calibri" pitchFamily="34" charset="0"/>
                <a:ea typeface="Calibri" pitchFamily="34" charset="0"/>
                <a:cs typeface="Mangal"/>
              </a:rPr>
              <a:t> for running the restaurant business</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b="1" i="0" u="none" strike="noStrike" cap="none" normalizeH="0" baseline="0" dirty="0" smtClean="0">
                <a:ln>
                  <a:noFill/>
                </a:ln>
                <a:solidFill>
                  <a:schemeClr val="tx1"/>
                </a:solidFill>
                <a:effectLst/>
                <a:latin typeface="Calibri" pitchFamily="34" charset="0"/>
                <a:ea typeface="Calibri" pitchFamily="34" charset="0"/>
                <a:cs typeface="Mangal"/>
              </a:rPr>
              <a:t>Design a stellar menu</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b="1" dirty="0" smtClean="0">
                <a:latin typeface="Calibri" pitchFamily="34" charset="0"/>
                <a:cs typeface="Arial" pitchFamily="34" charset="0"/>
              </a:rPr>
              <a:t>Clean the data and analysis the data</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b="1" i="0" u="none" strike="noStrike" cap="none" normalizeH="0" baseline="0" dirty="0" smtClean="0">
                <a:ln>
                  <a:noFill/>
                </a:ln>
                <a:solidFill>
                  <a:schemeClr val="tx1"/>
                </a:solidFill>
                <a:effectLst/>
                <a:latin typeface="Calibri" pitchFamily="34" charset="0"/>
                <a:ea typeface="Calibri" pitchFamily="34" charset="0"/>
                <a:cs typeface="Mangal"/>
              </a:rPr>
              <a:t>Focus on marketing of the restaurant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b="1" dirty="0" smtClean="0">
                <a:latin typeface="Calibri" pitchFamily="34" charset="0"/>
                <a:cs typeface="Arial" pitchFamily="34" charset="0"/>
              </a:rPr>
              <a:t>Data modeling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b="1" i="0" u="none" strike="noStrike" cap="none" normalizeH="0" baseline="0" dirty="0" smtClean="0">
                <a:ln>
                  <a:noFill/>
                </a:ln>
                <a:solidFill>
                  <a:schemeClr val="tx1"/>
                </a:solidFill>
                <a:effectLst/>
                <a:latin typeface="Calibri" pitchFamily="34" charset="0"/>
                <a:cs typeface="Arial" pitchFamily="34" charset="0"/>
              </a:rPr>
              <a:t>Host</a:t>
            </a:r>
            <a:r>
              <a:rPr kumimoji="0" lang="en-US" b="1" i="0" u="none" strike="noStrike" cap="none" normalizeH="0" dirty="0" smtClean="0">
                <a:ln>
                  <a:noFill/>
                </a:ln>
                <a:solidFill>
                  <a:schemeClr val="tx1"/>
                </a:solidFill>
                <a:effectLst/>
                <a:latin typeface="Calibri" pitchFamily="34" charset="0"/>
                <a:cs typeface="Arial" pitchFamily="34" charset="0"/>
              </a:rPr>
              <a:t> a soft opening</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ChangeArrowheads="1"/>
          </p:cNvSpPr>
          <p:nvPr/>
        </p:nvSpPr>
        <p:spPr bwMode="auto">
          <a:xfrm>
            <a:off x="0" y="-152400"/>
            <a:ext cx="6174823" cy="1200329"/>
          </a:xfrm>
          <a:prstGeom prst="rect">
            <a:avLst/>
          </a:prstGeom>
          <a:solidFill>
            <a:schemeClr val="accent3"/>
          </a:solidFill>
          <a:ln w="9525">
            <a:solidFill>
              <a:schemeClr val="tx1"/>
            </a:solidFill>
            <a:miter lim="800000"/>
            <a:headEnd/>
            <a:tailEnd/>
          </a:ln>
          <a:effectLst/>
        </p:spPr>
        <p:txBody>
          <a:bodyPr vert="horz" wrap="none" lIns="228528"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Char char="•"/>
              <a:tabLst/>
            </a:pPr>
            <a:r>
              <a:rPr kumimoji="0" lang="en-US" sz="5400" b="0" i="0" u="none" strike="noStrike" cap="none" normalizeH="0" baseline="0" dirty="0" smtClean="0">
                <a:ln>
                  <a:noFill/>
                </a:ln>
                <a:solidFill>
                  <a:schemeClr val="accent2"/>
                </a:solidFill>
                <a:effectLst/>
                <a:latin typeface="Cambria" pitchFamily="18" charset="0"/>
                <a:ea typeface="Times New Roman" pitchFamily="18" charset="0"/>
                <a:cs typeface="Mangal"/>
              </a:rPr>
              <a:t>QUESTIONNAIRE:-</a:t>
            </a:r>
            <a:endParaRPr kumimoji="0" lang="en-US" sz="5400" b="0" i="0" u="none" strike="noStrike" cap="none" normalizeH="0" baseline="0" dirty="0" smtClean="0">
              <a:ln>
                <a:noFill/>
              </a:ln>
              <a:solidFill>
                <a:schemeClr val="accent2"/>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19457" name="Picture 4" descr="How to manage a restaurant with less stress and higher efficiency"/>
          <p:cNvPicPr>
            <a:picLocks noChangeAspect="1" noChangeArrowheads="1"/>
          </p:cNvPicPr>
          <p:nvPr/>
        </p:nvPicPr>
        <p:blipFill>
          <a:blip r:embed="rId2" cstate="print"/>
          <a:srcRect/>
          <a:stretch>
            <a:fillRect/>
          </a:stretch>
        </p:blipFill>
        <p:spPr bwMode="auto">
          <a:xfrm>
            <a:off x="1524000" y="1143000"/>
            <a:ext cx="5943600" cy="2133600"/>
          </a:xfrm>
          <a:prstGeom prst="rect">
            <a:avLst/>
          </a:prstGeom>
          <a:noFill/>
          <a:ln>
            <a:solidFill>
              <a:srgbClr val="C00000"/>
            </a:solidFill>
          </a:ln>
        </p:spPr>
      </p:pic>
      <p:sp>
        <p:nvSpPr>
          <p:cNvPr id="19459" name="Rectangle 3"/>
          <p:cNvSpPr>
            <a:spLocks noChangeArrowheads="1"/>
          </p:cNvSpPr>
          <p:nvPr/>
        </p:nvSpPr>
        <p:spPr bwMode="auto">
          <a:xfrm>
            <a:off x="0" y="3278546"/>
            <a:ext cx="9144000" cy="3539430"/>
          </a:xfrm>
          <a:prstGeom prst="rect">
            <a:avLst/>
          </a:prstGeom>
          <a:solidFill>
            <a:schemeClr val="accent4">
              <a:lumMod val="40000"/>
              <a:lumOff val="60000"/>
            </a:schemeClr>
          </a:solidFill>
          <a:ln w="9525">
            <a:solidFill>
              <a:schemeClr val="tx1"/>
            </a:solid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Calibri" pitchFamily="34" charset="0"/>
                <a:ea typeface="Calibri" pitchFamily="34" charset="0"/>
                <a:cs typeface="Mangal"/>
              </a:rPr>
              <a:t>We need to find out a better place where we cover all places like; govt. sector, private sector, school and         rest</a:t>
            </a:r>
            <a:r>
              <a:rPr kumimoji="0" lang="en-US" sz="1600" b="1" i="0" u="none" strike="noStrike" cap="none" normalizeH="0" dirty="0" smtClean="0">
                <a:ln>
                  <a:noFill/>
                </a:ln>
                <a:solidFill>
                  <a:schemeClr val="tx1"/>
                </a:solidFill>
                <a:effectLst/>
                <a:latin typeface="Calibri" pitchFamily="34" charset="0"/>
                <a:ea typeface="Calibri" pitchFamily="34" charset="0"/>
                <a:cs typeface="Mangal"/>
              </a:rPr>
              <a:t> area as well.</a:t>
            </a:r>
            <a:endParaRPr kumimoji="0" lang="en-US" sz="16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Calibri" pitchFamily="34" charset="0"/>
                <a:ea typeface="Calibri" pitchFamily="34" charset="0"/>
                <a:cs typeface="Mangal"/>
              </a:rPr>
              <a:t>What will your restaurant design look like?</a:t>
            </a:r>
            <a:endParaRPr kumimoji="0" lang="en-US" sz="16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Calibri" pitchFamily="34" charset="0"/>
                <a:ea typeface="Calibri" pitchFamily="34" charset="0"/>
                <a:cs typeface="Mangal"/>
              </a:rPr>
              <a:t>How do I know the demand of that area, without knowing the demand we can’t be able to supply?</a:t>
            </a:r>
            <a:endParaRPr kumimoji="0" lang="en-US" sz="16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Calibri" pitchFamily="34" charset="0"/>
                <a:ea typeface="Calibri" pitchFamily="34" charset="0"/>
                <a:cs typeface="Mangal"/>
              </a:rPr>
              <a:t>How much budget to make and start the restaurant?</a:t>
            </a:r>
            <a:endParaRPr kumimoji="0" lang="en-US" sz="16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Calibri" pitchFamily="34" charset="0"/>
                <a:ea typeface="Calibri" pitchFamily="34" charset="0"/>
                <a:cs typeface="Mangal"/>
              </a:rPr>
              <a:t>What ordering system we want to use? ( Different type of peoples are living there like: Primitive, non-primitive, average, below-average)</a:t>
            </a:r>
            <a:endParaRPr kumimoji="0" lang="en-US" sz="16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Calibri" pitchFamily="34" charset="0"/>
                <a:ea typeface="Calibri" pitchFamily="34" charset="0"/>
                <a:cs typeface="Mangal"/>
              </a:rPr>
              <a:t>What accounting and payroll system we want to use?</a:t>
            </a:r>
            <a:endParaRPr kumimoji="0" lang="en-US" sz="16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Calibri" pitchFamily="34" charset="0"/>
                <a:ea typeface="Calibri" pitchFamily="34" charset="0"/>
                <a:cs typeface="Mangal"/>
              </a:rPr>
              <a:t>What team do we need to run the restaurant?</a:t>
            </a:r>
            <a:endParaRPr kumimoji="0" lang="en-US" sz="16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Calibri" pitchFamily="34" charset="0"/>
                <a:ea typeface="Calibri" pitchFamily="34" charset="0"/>
                <a:cs typeface="Mangal"/>
              </a:rPr>
              <a:t>How many people do we initially need to open the restaurant?</a:t>
            </a:r>
            <a:endParaRPr kumimoji="0" lang="en-US" sz="16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Calibri" pitchFamily="34" charset="0"/>
                <a:ea typeface="Calibri" pitchFamily="34" charset="0"/>
                <a:cs typeface="Mangal"/>
              </a:rPr>
              <a:t>Where will we kept the source of food and equipment?</a:t>
            </a:r>
          </a:p>
          <a:p>
            <a:pPr eaLnBrk="0" fontAlgn="base" hangingPunct="0">
              <a:spcBef>
                <a:spcPct val="0"/>
              </a:spcBef>
              <a:spcAft>
                <a:spcPct val="0"/>
              </a:spcAft>
              <a:buFontTx/>
              <a:buChar char="•"/>
            </a:pPr>
            <a:r>
              <a:rPr lang="en-US" sz="1600" b="1" dirty="0" smtClean="0">
                <a:latin typeface="Calibri" pitchFamily="34" charset="0"/>
                <a:ea typeface="Calibri" pitchFamily="34" charset="0"/>
                <a:cs typeface="Mangal"/>
              </a:rPr>
              <a:t> </a:t>
            </a:r>
            <a:r>
              <a:rPr lang="en-US" sz="1600" b="1" dirty="0" smtClean="0">
                <a:latin typeface="Arial" pitchFamily="34" charset="0"/>
                <a:ea typeface="Calibri" pitchFamily="34" charset="0"/>
                <a:cs typeface="Mangal"/>
              </a:rPr>
              <a:t>What customer service culture will create and how will we handle the customer complaints?</a:t>
            </a:r>
            <a:r>
              <a:rPr lang="en-US" sz="1600" b="1" dirty="0" smtClean="0">
                <a:latin typeface="Arial" pitchFamily="34" charset="0"/>
                <a:cs typeface="Arial" pitchFamily="34" charset="0"/>
              </a:rPr>
              <a:t> </a:t>
            </a:r>
          </a:p>
          <a:p>
            <a:pPr marL="0" marR="0" lvl="0" indent="0" algn="l" defTabSz="914400" rtl="0" eaLnBrk="0" fontAlgn="base" latinLnBrk="0" hangingPunct="0">
              <a:lnSpc>
                <a:spcPct val="100000"/>
              </a:lnSpc>
              <a:spcBef>
                <a:spcPct val="0"/>
              </a:spcBef>
              <a:spcAft>
                <a:spcPct val="0"/>
              </a:spcAft>
              <a:buClrTx/>
              <a:buSzTx/>
              <a:tabLst/>
            </a:pPr>
            <a:endParaRPr kumimoji="0" lang="en-US" sz="1600" i="0" u="none" strike="noStrike" cap="none" normalizeH="0" baseline="0" dirty="0" smtClean="0">
              <a:ln>
                <a:noFill/>
              </a:ln>
              <a:solidFill>
                <a:schemeClr val="tx1"/>
              </a:solidFill>
              <a:effectLst/>
              <a:latin typeface="Arial" pitchFamily="34" charset="0"/>
              <a:ea typeface="Calibri" pitchFamily="34" charset="0"/>
              <a:cs typeface="Mang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762000"/>
          </a:xfrm>
          <a:solidFill>
            <a:schemeClr val="accent3"/>
          </a:solidFill>
          <a:ln>
            <a:solidFill>
              <a:schemeClr val="tx1"/>
            </a:solidFill>
          </a:ln>
        </p:spPr>
        <p:txBody>
          <a:bodyPr/>
          <a:lstStyle/>
          <a:p>
            <a:r>
              <a:rPr lang="en-US" dirty="0" smtClean="0"/>
              <a:t>* KEY INFLUENCERS *</a:t>
            </a:r>
            <a:endParaRPr lang="en-US" dirty="0"/>
          </a:p>
        </p:txBody>
      </p:sp>
      <p:sp>
        <p:nvSpPr>
          <p:cNvPr id="3" name="Content Placeholder 2"/>
          <p:cNvSpPr>
            <a:spLocks noGrp="1"/>
          </p:cNvSpPr>
          <p:nvPr>
            <p:ph idx="1"/>
          </p:nvPr>
        </p:nvSpPr>
        <p:spPr>
          <a:xfrm>
            <a:off x="0" y="3962400"/>
            <a:ext cx="9144000" cy="2895600"/>
          </a:xfrm>
          <a:solidFill>
            <a:schemeClr val="accent4">
              <a:lumMod val="40000"/>
              <a:lumOff val="60000"/>
            </a:schemeClr>
          </a:solidFill>
          <a:ln>
            <a:solidFill>
              <a:schemeClr val="tx1"/>
            </a:solidFill>
          </a:ln>
        </p:spPr>
        <p:txBody>
          <a:bodyPr>
            <a:normAutofit fontScale="55000" lnSpcReduction="20000"/>
          </a:bodyPr>
          <a:lstStyle/>
          <a:p>
            <a:r>
              <a:rPr lang="en-US" sz="3300" b="1" dirty="0" smtClean="0"/>
              <a:t>Private functions and events</a:t>
            </a:r>
          </a:p>
          <a:p>
            <a:r>
              <a:rPr lang="en-US" sz="3300" b="1" dirty="0" smtClean="0"/>
              <a:t>Style of restaurant</a:t>
            </a:r>
          </a:p>
          <a:p>
            <a:r>
              <a:rPr lang="en-US" sz="3300" b="1" dirty="0" smtClean="0"/>
              <a:t>Profession, Gender</a:t>
            </a:r>
          </a:p>
          <a:p>
            <a:r>
              <a:rPr lang="en-US" sz="3300" b="1" dirty="0" smtClean="0"/>
              <a:t>Money spending tendency</a:t>
            </a:r>
          </a:p>
          <a:p>
            <a:r>
              <a:rPr lang="en-US" sz="3300" b="1" dirty="0" smtClean="0"/>
              <a:t>Age group, Marital status</a:t>
            </a:r>
          </a:p>
          <a:p>
            <a:r>
              <a:rPr lang="en-US" sz="3300" b="1" dirty="0" smtClean="0"/>
              <a:t>Monthly income</a:t>
            </a:r>
          </a:p>
          <a:p>
            <a:r>
              <a:rPr lang="en-US" sz="3300" b="1" dirty="0" smtClean="0"/>
              <a:t>Dining frequency, Food preferences</a:t>
            </a:r>
          </a:p>
          <a:p>
            <a:r>
              <a:rPr lang="en-US" sz="3300" b="1" dirty="0" smtClean="0"/>
              <a:t>Food choices, Buffet setup</a:t>
            </a:r>
          </a:p>
          <a:p>
            <a:r>
              <a:rPr lang="en-US" sz="3300" b="1" dirty="0" smtClean="0"/>
              <a:t>Subscription based food services, Guest loyalty program</a:t>
            </a:r>
          </a:p>
          <a:p>
            <a:r>
              <a:rPr lang="en-US" sz="3300" b="1" dirty="0" smtClean="0"/>
              <a:t>Overall feedback</a:t>
            </a:r>
          </a:p>
          <a:p>
            <a:endParaRPr lang="en-US" sz="1600" dirty="0"/>
          </a:p>
        </p:txBody>
      </p:sp>
      <p:sp>
        <p:nvSpPr>
          <p:cNvPr id="1026" name="AutoShape 2" descr="Ideas to collaborate with Food influencers | TheFork Manager"/>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28" name="Picture 4" descr="Ideas to collaborate with Food influencers | TheFork Manager"/>
          <p:cNvPicPr>
            <a:picLocks noChangeAspect="1" noChangeArrowheads="1"/>
          </p:cNvPicPr>
          <p:nvPr/>
        </p:nvPicPr>
        <p:blipFill>
          <a:blip r:embed="rId2" cstate="print"/>
          <a:srcRect/>
          <a:stretch>
            <a:fillRect/>
          </a:stretch>
        </p:blipFill>
        <p:spPr bwMode="auto">
          <a:xfrm>
            <a:off x="762000" y="838200"/>
            <a:ext cx="7543800" cy="3048000"/>
          </a:xfrm>
          <a:prstGeom prst="rect">
            <a:avLst/>
          </a:prstGeom>
          <a:noFill/>
          <a:ln>
            <a:solidFill>
              <a:srgbClr val="C00000"/>
            </a:solid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609600"/>
          </a:xfrm>
          <a:solidFill>
            <a:schemeClr val="accent3"/>
          </a:solidFill>
          <a:ln>
            <a:solidFill>
              <a:schemeClr val="tx1"/>
            </a:solidFill>
          </a:ln>
        </p:spPr>
        <p:txBody>
          <a:bodyPr>
            <a:normAutofit fontScale="90000"/>
          </a:bodyPr>
          <a:lstStyle/>
          <a:p>
            <a:r>
              <a:rPr lang="en-US" dirty="0" smtClean="0"/>
              <a:t>* PRESENTING BY CHARTS *</a:t>
            </a:r>
            <a:endParaRPr lang="en-US" dirty="0"/>
          </a:p>
        </p:txBody>
      </p:sp>
      <p:pic>
        <p:nvPicPr>
          <p:cNvPr id="1027" name="Picture 3"/>
          <p:cNvPicPr>
            <a:picLocks noChangeAspect="1" noChangeArrowheads="1"/>
          </p:cNvPicPr>
          <p:nvPr/>
        </p:nvPicPr>
        <p:blipFill>
          <a:blip r:embed="rId2" cstate="print"/>
          <a:srcRect/>
          <a:stretch>
            <a:fillRect/>
          </a:stretch>
        </p:blipFill>
        <p:spPr bwMode="auto">
          <a:xfrm>
            <a:off x="0" y="685800"/>
            <a:ext cx="9144000" cy="6019800"/>
          </a:xfrm>
          <a:prstGeom prst="rect">
            <a:avLst/>
          </a:prstGeom>
          <a:noFill/>
          <a:ln w="9525">
            <a:solidFill>
              <a:schemeClr val="tx1"/>
            </a:solid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0" y="0"/>
            <a:ext cx="5181600" cy="3124200"/>
          </a:xfrm>
          <a:prstGeom prst="rect">
            <a:avLst/>
          </a:prstGeom>
          <a:noFill/>
          <a:ln w="9525">
            <a:solidFill>
              <a:srgbClr val="FFFF00"/>
            </a:solidFill>
            <a:miter lim="800000"/>
            <a:headEnd/>
            <a:tailEnd/>
          </a:ln>
        </p:spPr>
      </p:pic>
      <p:pic>
        <p:nvPicPr>
          <p:cNvPr id="2051" name="Picture 3"/>
          <p:cNvPicPr>
            <a:picLocks noChangeAspect="1" noChangeArrowheads="1"/>
          </p:cNvPicPr>
          <p:nvPr/>
        </p:nvPicPr>
        <p:blipFill>
          <a:blip r:embed="rId3" cstate="print"/>
          <a:srcRect/>
          <a:stretch>
            <a:fillRect/>
          </a:stretch>
        </p:blipFill>
        <p:spPr bwMode="auto">
          <a:xfrm>
            <a:off x="5257801" y="0"/>
            <a:ext cx="3886200" cy="3124199"/>
          </a:xfrm>
          <a:prstGeom prst="rect">
            <a:avLst/>
          </a:prstGeom>
          <a:noFill/>
          <a:ln w="9525">
            <a:solidFill>
              <a:srgbClr val="FFFF00"/>
            </a:solidFill>
            <a:miter lim="800000"/>
            <a:headEnd/>
            <a:tailEnd/>
          </a:ln>
        </p:spPr>
      </p:pic>
      <p:pic>
        <p:nvPicPr>
          <p:cNvPr id="2052" name="Picture 4"/>
          <p:cNvPicPr>
            <a:picLocks noChangeAspect="1" noChangeArrowheads="1"/>
          </p:cNvPicPr>
          <p:nvPr/>
        </p:nvPicPr>
        <p:blipFill>
          <a:blip r:embed="rId4" cstate="print"/>
          <a:srcRect/>
          <a:stretch>
            <a:fillRect/>
          </a:stretch>
        </p:blipFill>
        <p:spPr bwMode="auto">
          <a:xfrm>
            <a:off x="5334000" y="3429000"/>
            <a:ext cx="3810000" cy="3429000"/>
          </a:xfrm>
          <a:prstGeom prst="rect">
            <a:avLst/>
          </a:prstGeom>
          <a:noFill/>
          <a:ln w="9525">
            <a:solidFill>
              <a:srgbClr val="FFFF00"/>
            </a:solidFill>
            <a:miter lim="800000"/>
            <a:headEnd/>
            <a:tailEnd/>
          </a:ln>
        </p:spPr>
      </p:pic>
      <p:pic>
        <p:nvPicPr>
          <p:cNvPr id="2053" name="Picture 5"/>
          <p:cNvPicPr>
            <a:picLocks noChangeAspect="1" noChangeArrowheads="1"/>
          </p:cNvPicPr>
          <p:nvPr/>
        </p:nvPicPr>
        <p:blipFill>
          <a:blip r:embed="rId5" cstate="print"/>
          <a:srcRect/>
          <a:stretch>
            <a:fillRect/>
          </a:stretch>
        </p:blipFill>
        <p:spPr bwMode="auto">
          <a:xfrm>
            <a:off x="0" y="3429000"/>
            <a:ext cx="5181600" cy="3429000"/>
          </a:xfrm>
          <a:prstGeom prst="rect">
            <a:avLst/>
          </a:prstGeom>
          <a:noFill/>
          <a:ln w="9525">
            <a:solidFill>
              <a:srgbClr val="FFFF00"/>
            </a:solid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a:stretch>
            <a:fillRect/>
          </a:stretch>
        </p:blipFill>
        <p:spPr bwMode="auto">
          <a:xfrm>
            <a:off x="152400" y="228600"/>
            <a:ext cx="8763000" cy="6324600"/>
          </a:xfrm>
          <a:prstGeom prst="rect">
            <a:avLst/>
          </a:prstGeom>
          <a:noFill/>
          <a:ln w="9525">
            <a:solidFill>
              <a:schemeClr val="tx1"/>
            </a:solid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838200"/>
          </a:xfrm>
          <a:solidFill>
            <a:schemeClr val="accent3"/>
          </a:solidFill>
          <a:ln>
            <a:solidFill>
              <a:schemeClr val="tx1"/>
            </a:solidFill>
          </a:ln>
        </p:spPr>
        <p:txBody>
          <a:bodyPr>
            <a:normAutofit/>
          </a:bodyPr>
          <a:lstStyle/>
          <a:p>
            <a:r>
              <a:rPr lang="en-US" dirty="0" smtClean="0"/>
              <a:t>* INSIGHTS *</a:t>
            </a:r>
            <a:endParaRPr lang="en-US" dirty="0"/>
          </a:p>
        </p:txBody>
      </p:sp>
      <p:sp>
        <p:nvSpPr>
          <p:cNvPr id="4098" name="AutoShape 2" descr="Restaurant Grand Openings: How to Open Your Restaurant With a Bang -  Lightspeed"/>
          <p:cNvSpPr>
            <a:spLocks noGrp="1" noChangeAspect="1" noChangeArrowheads="1"/>
          </p:cNvSpPr>
          <p:nvPr>
            <p:ph idx="1"/>
          </p:nvPr>
        </p:nvSpPr>
        <p:spPr bwMode="auto">
          <a:xfrm>
            <a:off x="152400" y="3505200"/>
            <a:ext cx="8763000" cy="3200400"/>
          </a:xfrm>
          <a:prstGeom prst="rect">
            <a:avLst/>
          </a:prstGeom>
          <a:solidFill>
            <a:schemeClr val="accent4">
              <a:lumMod val="40000"/>
              <a:lumOff val="60000"/>
            </a:schemeClr>
          </a:solidFill>
          <a:ln>
            <a:solidFill>
              <a:schemeClr val="tx1"/>
            </a:solidFill>
          </a:ln>
        </p:spPr>
        <p:txBody>
          <a:bodyPr vert="horz" wrap="square" lIns="91440" tIns="45720" rIns="91440" bIns="45720" numCol="1" anchor="t" anchorCtr="0" compatLnSpc="1">
            <a:prstTxWarp prst="textNoShape">
              <a:avLst/>
            </a:prstTxWarp>
            <a:normAutofit fontScale="62500" lnSpcReduction="20000"/>
          </a:bodyPr>
          <a:lstStyle/>
          <a:p>
            <a:r>
              <a:rPr lang="en-US" b="1" dirty="0" smtClean="0"/>
              <a:t>Entertainment and live music have more attractive choices among people</a:t>
            </a:r>
          </a:p>
          <a:p>
            <a:r>
              <a:rPr lang="en-US" b="1" dirty="0" smtClean="0"/>
              <a:t>Restaurant and banquet setup with relaxed atmosphere is preferred by most</a:t>
            </a:r>
          </a:p>
          <a:p>
            <a:r>
              <a:rPr lang="en-US" b="1" dirty="0" smtClean="0"/>
              <a:t>Most of the single likes non-veg.</a:t>
            </a:r>
          </a:p>
          <a:p>
            <a:r>
              <a:rPr lang="en-US" b="1" dirty="0" smtClean="0"/>
              <a:t>More than 50% of the population consists of people with age between 15-35 and salary range between 25k-80k/month</a:t>
            </a:r>
          </a:p>
          <a:p>
            <a:r>
              <a:rPr lang="en-US" b="1" dirty="0" smtClean="0"/>
              <a:t>Open roof is more demanding in single and without kids</a:t>
            </a:r>
          </a:p>
          <a:p>
            <a:r>
              <a:rPr lang="en-US" b="1" dirty="0" smtClean="0"/>
              <a:t>Subscription based food services can be apply</a:t>
            </a:r>
          </a:p>
          <a:p>
            <a:r>
              <a:rPr lang="en-US" b="1" dirty="0" smtClean="0"/>
              <a:t>Majority of people would love a restaurant to have space for private functions and events, parking services and buffet setup</a:t>
            </a:r>
            <a:endParaRPr lang="en-US" b="1" dirty="0"/>
          </a:p>
        </p:txBody>
      </p:sp>
      <p:sp>
        <p:nvSpPr>
          <p:cNvPr id="4100" name="AutoShape 4" descr="Restaurant Grand Openings: How to Open Your Restaurant With a Bang -  Lightspee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4102" name="AutoShape 6" descr="Restaurant Grand Openings: How to Open Your Restaurant With a Bang -  Lightspee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4104" name="AutoShape 8" descr="Restaurant Grand Openings: How to Open Your Restaurant With a Bang -  Lightspee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4106" name="AutoShape 10" descr="Restaurant Grand Openings: How to Open Your Restaurant With a Bang -  Lightspee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4108" name="AutoShape 12" descr="Restaurant Grand Openings: How to Open Your Restaurant With a Bang -  Lightspeed"/>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4109" name="Picture 13"/>
          <p:cNvPicPr>
            <a:picLocks noChangeAspect="1" noChangeArrowheads="1"/>
          </p:cNvPicPr>
          <p:nvPr/>
        </p:nvPicPr>
        <p:blipFill>
          <a:blip r:embed="rId2" cstate="print"/>
          <a:srcRect/>
          <a:stretch>
            <a:fillRect/>
          </a:stretch>
        </p:blipFill>
        <p:spPr bwMode="auto">
          <a:xfrm>
            <a:off x="1600200" y="1066800"/>
            <a:ext cx="6096000" cy="2286000"/>
          </a:xfrm>
          <a:prstGeom prst="rect">
            <a:avLst/>
          </a:prstGeom>
          <a:noFill/>
          <a:ln w="9525">
            <a:solidFill>
              <a:srgbClr val="002060"/>
            </a:solidFill>
            <a:miter lim="800000"/>
            <a:headEnd/>
            <a:tailEnd/>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245</TotalTime>
  <Words>451</Words>
  <Application>Microsoft Office PowerPoint</Application>
  <PresentationFormat>On-screen Show (4:3)</PresentationFormat>
  <Paragraphs>58</Paragraphs>
  <Slides>11</Slides>
  <Notes>1</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*{OPENING A       RESTAURANT}*</vt:lpstr>
      <vt:lpstr>* AGENDA *</vt:lpstr>
      <vt:lpstr>Slide 3</vt:lpstr>
      <vt:lpstr>Slide 4</vt:lpstr>
      <vt:lpstr>* KEY INFLUENCERS *</vt:lpstr>
      <vt:lpstr>* PRESENTING BY CHARTS *</vt:lpstr>
      <vt:lpstr>Slide 7</vt:lpstr>
      <vt:lpstr>Slide 8</vt:lpstr>
      <vt:lpstr>* INSIGHTS *</vt:lpstr>
      <vt:lpstr>* CONCLUSION *</vt:lpstr>
      <vt:lpstr>Slide 11</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LENOVO</dc:creator>
  <cp:lastModifiedBy>LENOVO</cp:lastModifiedBy>
  <cp:revision>28</cp:revision>
  <dcterms:created xsi:type="dcterms:W3CDTF">2006-08-16T00:00:00Z</dcterms:created>
  <dcterms:modified xsi:type="dcterms:W3CDTF">2023-03-23T10:15:52Z</dcterms:modified>
</cp:coreProperties>
</file>